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82" r:id="rId3"/>
    <p:sldId id="306" r:id="rId4"/>
    <p:sldId id="259" r:id="rId5"/>
    <p:sldId id="283" r:id="rId6"/>
    <p:sldId id="260" r:id="rId7"/>
    <p:sldId id="284" r:id="rId8"/>
    <p:sldId id="287" r:id="rId9"/>
    <p:sldId id="307" r:id="rId10"/>
    <p:sldId id="308" r:id="rId11"/>
    <p:sldId id="286" r:id="rId12"/>
    <p:sldId id="288" r:id="rId13"/>
    <p:sldId id="289" r:id="rId14"/>
    <p:sldId id="281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597" autoAdjust="0"/>
  </p:normalViewPr>
  <p:slideViewPr>
    <p:cSldViewPr snapToGrid="0">
      <p:cViewPr varScale="1">
        <p:scale>
          <a:sx n="82" d="100"/>
          <a:sy n="82" d="100"/>
        </p:scale>
        <p:origin x="-1376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6" Type="http://schemas.openxmlformats.org/officeDocument/2006/relationships/image" Target="../media/image11.wmf"/><Relationship Id="rId7" Type="http://schemas.openxmlformats.org/officeDocument/2006/relationships/image" Target="../media/image12.wmf"/><Relationship Id="rId8" Type="http://schemas.openxmlformats.org/officeDocument/2006/relationships/image" Target="../media/image13.wmf"/><Relationship Id="rId9" Type="http://schemas.openxmlformats.org/officeDocument/2006/relationships/image" Target="../media/image14.wmf"/><Relationship Id="rId10" Type="http://schemas.openxmlformats.org/officeDocument/2006/relationships/image" Target="../media/image15.wmf"/><Relationship Id="rId11" Type="http://schemas.openxmlformats.org/officeDocument/2006/relationships/image" Target="../media/image16.wmf"/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6" Type="http://schemas.openxmlformats.org/officeDocument/2006/relationships/image" Target="../media/image11.wmf"/><Relationship Id="rId7" Type="http://schemas.openxmlformats.org/officeDocument/2006/relationships/image" Target="../media/image12.wmf"/><Relationship Id="rId8" Type="http://schemas.openxmlformats.org/officeDocument/2006/relationships/image" Target="../media/image13.wmf"/><Relationship Id="rId9" Type="http://schemas.openxmlformats.org/officeDocument/2006/relationships/image" Target="../media/image14.wmf"/><Relationship Id="rId10" Type="http://schemas.openxmlformats.org/officeDocument/2006/relationships/image" Target="../media/image15.wmf"/><Relationship Id="rId11" Type="http://schemas.openxmlformats.org/officeDocument/2006/relationships/image" Target="../media/image16.wmf"/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5FF9C-817F-43C7-A244-49DE2ED98B25}" type="datetimeFigureOut">
              <a:rPr lang="zh-CN" altLang="en-US" smtClean="0"/>
              <a:pPr/>
              <a:t>18-4-16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FE5D3-1008-47B1-A2F4-F3A66BA4B9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5884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FE5D3-1008-47B1-A2F4-F3A66BA4B99F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5775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DA7B-0DE7-42BF-B645-D4A6C55CB463}" type="datetimeFigureOut">
              <a:rPr lang="zh-CN" altLang="en-US" smtClean="0"/>
              <a:pPr/>
              <a:t>18-4-16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B42C-3DA9-44C2-BCC3-33F1A9CCF3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999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DA7B-0DE7-42BF-B645-D4A6C55CB463}" type="datetimeFigureOut">
              <a:rPr lang="zh-CN" altLang="en-US" smtClean="0"/>
              <a:pPr/>
              <a:t>18-4-16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B42C-3DA9-44C2-BCC3-33F1A9CCF3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5799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DA7B-0DE7-42BF-B645-D4A6C55CB463}" type="datetimeFigureOut">
              <a:rPr lang="zh-CN" altLang="en-US" smtClean="0"/>
              <a:pPr/>
              <a:t>18-4-16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B42C-3DA9-44C2-BCC3-33F1A9CCF3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8411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DA7B-0DE7-42BF-B645-D4A6C55CB463}" type="datetimeFigureOut">
              <a:rPr lang="zh-CN" altLang="en-US" smtClean="0"/>
              <a:pPr/>
              <a:t>18-4-16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B42C-3DA9-44C2-BCC3-33F1A9CCF3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111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DA7B-0DE7-42BF-B645-D4A6C55CB463}" type="datetimeFigureOut">
              <a:rPr lang="zh-CN" altLang="en-US" smtClean="0"/>
              <a:pPr/>
              <a:t>18-4-16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B42C-3DA9-44C2-BCC3-33F1A9CCF3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880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DA7B-0DE7-42BF-B645-D4A6C55CB463}" type="datetimeFigureOut">
              <a:rPr lang="zh-CN" altLang="en-US" smtClean="0"/>
              <a:pPr/>
              <a:t>18-4-16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B42C-3DA9-44C2-BCC3-33F1A9CCF3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8986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DA7B-0DE7-42BF-B645-D4A6C55CB463}" type="datetimeFigureOut">
              <a:rPr lang="zh-CN" altLang="en-US" smtClean="0"/>
              <a:pPr/>
              <a:t>18-4-16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B42C-3DA9-44C2-BCC3-33F1A9CCF3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079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DA7B-0DE7-42BF-B645-D4A6C55CB463}" type="datetimeFigureOut">
              <a:rPr lang="zh-CN" altLang="en-US" smtClean="0"/>
              <a:pPr/>
              <a:t>18-4-16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B42C-3DA9-44C2-BCC3-33F1A9CCF3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9860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DA7B-0DE7-42BF-B645-D4A6C55CB463}" type="datetimeFigureOut">
              <a:rPr lang="zh-CN" altLang="en-US" smtClean="0"/>
              <a:pPr/>
              <a:t>18-4-16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B42C-3DA9-44C2-BCC3-33F1A9CCF3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6295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DA7B-0DE7-42BF-B645-D4A6C55CB463}" type="datetimeFigureOut">
              <a:rPr lang="zh-CN" altLang="en-US" smtClean="0"/>
              <a:pPr/>
              <a:t>18-4-16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B42C-3DA9-44C2-BCC3-33F1A9CCF3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053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DA7B-0DE7-42BF-B645-D4A6C55CB463}" type="datetimeFigureOut">
              <a:rPr lang="zh-CN" altLang="en-US" smtClean="0"/>
              <a:pPr/>
              <a:t>18-4-16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B42C-3DA9-44C2-BCC3-33F1A9CCF3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976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FDA7B-0DE7-42BF-B645-D4A6C55CB463}" type="datetimeFigureOut">
              <a:rPr lang="zh-CN" altLang="en-US" smtClean="0"/>
              <a:pPr/>
              <a:t>18-4-16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FB42C-3DA9-44C2-BCC3-33F1A9CCF3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435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4" Type="http://schemas.openxmlformats.org/officeDocument/2006/relationships/image" Target="../media/image19.wmf"/><Relationship Id="rId5" Type="http://schemas.openxmlformats.org/officeDocument/2006/relationships/oleObject" Target="../embeddings/oleObject26.bin"/><Relationship Id="rId6" Type="http://schemas.openxmlformats.org/officeDocument/2006/relationships/image" Target="../media/image20.wmf"/><Relationship Id="rId7" Type="http://schemas.openxmlformats.org/officeDocument/2006/relationships/image" Target="../media/image21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wmf"/><Relationship Id="rId20" Type="http://schemas.openxmlformats.org/officeDocument/2006/relationships/oleObject" Target="../embeddings/oleObject11.bin"/><Relationship Id="rId21" Type="http://schemas.openxmlformats.org/officeDocument/2006/relationships/image" Target="../media/image14.wmf"/><Relationship Id="rId22" Type="http://schemas.openxmlformats.org/officeDocument/2006/relationships/oleObject" Target="../embeddings/oleObject12.bin"/><Relationship Id="rId23" Type="http://schemas.openxmlformats.org/officeDocument/2006/relationships/image" Target="../media/image15.wmf"/><Relationship Id="rId24" Type="http://schemas.openxmlformats.org/officeDocument/2006/relationships/oleObject" Target="../embeddings/oleObject13.bin"/><Relationship Id="rId25" Type="http://schemas.openxmlformats.org/officeDocument/2006/relationships/image" Target="../media/image16.wmf"/><Relationship Id="rId10" Type="http://schemas.openxmlformats.org/officeDocument/2006/relationships/oleObject" Target="../embeddings/oleObject6.bin"/><Relationship Id="rId11" Type="http://schemas.openxmlformats.org/officeDocument/2006/relationships/image" Target="../media/image9.wmf"/><Relationship Id="rId12" Type="http://schemas.openxmlformats.org/officeDocument/2006/relationships/oleObject" Target="../embeddings/oleObject7.bin"/><Relationship Id="rId13" Type="http://schemas.openxmlformats.org/officeDocument/2006/relationships/image" Target="../media/image10.wmf"/><Relationship Id="rId14" Type="http://schemas.openxmlformats.org/officeDocument/2006/relationships/oleObject" Target="../embeddings/oleObject8.bin"/><Relationship Id="rId15" Type="http://schemas.openxmlformats.org/officeDocument/2006/relationships/image" Target="../media/image11.wmf"/><Relationship Id="rId16" Type="http://schemas.openxmlformats.org/officeDocument/2006/relationships/oleObject" Target="../embeddings/oleObject9.bin"/><Relationship Id="rId17" Type="http://schemas.openxmlformats.org/officeDocument/2006/relationships/image" Target="../media/image12.wmf"/><Relationship Id="rId18" Type="http://schemas.openxmlformats.org/officeDocument/2006/relationships/oleObject" Target="../embeddings/oleObject10.bin"/><Relationship Id="rId19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7.png"/><Relationship Id="rId4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7.wmf"/><Relationship Id="rId8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wmf"/><Relationship Id="rId20" Type="http://schemas.openxmlformats.org/officeDocument/2006/relationships/oleObject" Target="../embeddings/oleObject22.bin"/><Relationship Id="rId21" Type="http://schemas.openxmlformats.org/officeDocument/2006/relationships/image" Target="../media/image14.wmf"/><Relationship Id="rId22" Type="http://schemas.openxmlformats.org/officeDocument/2006/relationships/oleObject" Target="../embeddings/oleObject23.bin"/><Relationship Id="rId23" Type="http://schemas.openxmlformats.org/officeDocument/2006/relationships/image" Target="../media/image15.wmf"/><Relationship Id="rId24" Type="http://schemas.openxmlformats.org/officeDocument/2006/relationships/oleObject" Target="../embeddings/oleObject24.bin"/><Relationship Id="rId25" Type="http://schemas.openxmlformats.org/officeDocument/2006/relationships/image" Target="../media/image16.wmf"/><Relationship Id="rId10" Type="http://schemas.openxmlformats.org/officeDocument/2006/relationships/oleObject" Target="../embeddings/oleObject17.bin"/><Relationship Id="rId11" Type="http://schemas.openxmlformats.org/officeDocument/2006/relationships/image" Target="../media/image9.wmf"/><Relationship Id="rId12" Type="http://schemas.openxmlformats.org/officeDocument/2006/relationships/oleObject" Target="../embeddings/oleObject18.bin"/><Relationship Id="rId13" Type="http://schemas.openxmlformats.org/officeDocument/2006/relationships/image" Target="../media/image10.wmf"/><Relationship Id="rId14" Type="http://schemas.openxmlformats.org/officeDocument/2006/relationships/oleObject" Target="../embeddings/oleObject19.bin"/><Relationship Id="rId15" Type="http://schemas.openxmlformats.org/officeDocument/2006/relationships/image" Target="../media/image11.wmf"/><Relationship Id="rId16" Type="http://schemas.openxmlformats.org/officeDocument/2006/relationships/oleObject" Target="../embeddings/oleObject20.bin"/><Relationship Id="rId17" Type="http://schemas.openxmlformats.org/officeDocument/2006/relationships/image" Target="../media/image12.wmf"/><Relationship Id="rId18" Type="http://schemas.openxmlformats.org/officeDocument/2006/relationships/oleObject" Target="../embeddings/oleObject21.bin"/><Relationship Id="rId19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7.png"/><Relationship Id="rId4" Type="http://schemas.openxmlformats.org/officeDocument/2006/relationships/oleObject" Target="../embeddings/oleObject14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15.bin"/><Relationship Id="rId7" Type="http://schemas.openxmlformats.org/officeDocument/2006/relationships/image" Target="../media/image7.wmf"/><Relationship Id="rId8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41946" y="467271"/>
            <a:ext cx="9949217" cy="1530882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zh-CN" sz="4400" b="1" dirty="0" smtClean="0">
                <a:solidFill>
                  <a:schemeClr val="accent1">
                    <a:lumMod val="50000"/>
                  </a:schemeClr>
                </a:solidFill>
              </a:rPr>
              <a:t>Two-message Key Exchange with Strong Security from Ideal Lattices</a:t>
            </a:r>
            <a:endParaRPr lang="zh-CN" altLang="en-US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25328" y="2858539"/>
            <a:ext cx="9144000" cy="1850286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dirty="0" err="1" smtClean="0"/>
              <a:t>Zheng</a:t>
            </a:r>
            <a:r>
              <a:rPr lang="en-US" altLang="zh-CN" sz="3600" dirty="0" smtClean="0"/>
              <a:t> </a:t>
            </a:r>
            <a:r>
              <a:rPr lang="en-US" altLang="zh-CN" sz="3600" dirty="0"/>
              <a:t>Yang (University of Helsinki)</a:t>
            </a:r>
          </a:p>
          <a:p>
            <a:pPr algn="l"/>
            <a:r>
              <a:rPr lang="en-US" altLang="zh-CN" sz="3600" b="1" dirty="0"/>
              <a:t>Yu Chen (Chinese Academy of Sciences)</a:t>
            </a:r>
          </a:p>
          <a:p>
            <a:pPr algn="l"/>
            <a:r>
              <a:rPr lang="en-US" altLang="zh-CN" sz="3600" dirty="0"/>
              <a:t>Song </a:t>
            </a:r>
            <a:r>
              <a:rPr lang="en-US" altLang="zh-CN" sz="3600" dirty="0" err="1"/>
              <a:t>Luo</a:t>
            </a:r>
            <a:r>
              <a:rPr lang="en-US" altLang="zh-CN" sz="3600" dirty="0"/>
              <a:t> (Chongqing University of Technology)</a:t>
            </a:r>
          </a:p>
          <a:p>
            <a:endParaRPr lang="en-US" altLang="zh-CN" sz="3200" b="1" dirty="0" smtClean="0"/>
          </a:p>
        </p:txBody>
      </p:sp>
      <p:sp>
        <p:nvSpPr>
          <p:cNvPr id="5" name="副标题 2"/>
          <p:cNvSpPr txBox="1">
            <a:spLocks/>
          </p:cNvSpPr>
          <p:nvPr/>
        </p:nvSpPr>
        <p:spPr>
          <a:xfrm>
            <a:off x="1753833" y="5427309"/>
            <a:ext cx="9144000" cy="923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3600" b="1" dirty="0" smtClean="0">
                <a:solidFill>
                  <a:srgbClr val="4472C4"/>
                </a:solidFill>
              </a:rPr>
              <a:t>           </a:t>
            </a:r>
            <a:r>
              <a:rPr lang="en-US" altLang="zh-CN" sz="3600" b="1" dirty="0" smtClean="0">
                <a:solidFill>
                  <a:srgbClr val="4472C4"/>
                </a:solidFill>
              </a:rPr>
              <a:t>April</a:t>
            </a:r>
            <a:r>
              <a:rPr lang="zh-CN" altLang="en-US" sz="3600" b="1" dirty="0" smtClean="0">
                <a:solidFill>
                  <a:srgbClr val="4472C4"/>
                </a:solidFill>
              </a:rPr>
              <a:t> </a:t>
            </a:r>
            <a:r>
              <a:rPr lang="en-US" altLang="zh-CN" sz="3600" b="1" dirty="0" smtClean="0">
                <a:solidFill>
                  <a:srgbClr val="4472C4"/>
                </a:solidFill>
              </a:rPr>
              <a:t>17</a:t>
            </a:r>
            <a:r>
              <a:rPr lang="en-US" altLang="zh-CN" sz="3600" b="1" baseline="30000" dirty="0" smtClean="0">
                <a:solidFill>
                  <a:srgbClr val="4472C4"/>
                </a:solidFill>
              </a:rPr>
              <a:t>th</a:t>
            </a:r>
            <a:r>
              <a:rPr lang="en-US" altLang="zh-CN" sz="3600" b="1" dirty="0" smtClean="0">
                <a:solidFill>
                  <a:srgbClr val="4472C4"/>
                </a:solidFill>
              </a:rPr>
              <a:t>,</a:t>
            </a:r>
            <a:r>
              <a:rPr lang="zh-CN" altLang="en-US" sz="3600" b="1" dirty="0" smtClean="0">
                <a:solidFill>
                  <a:srgbClr val="4472C4"/>
                </a:solidFill>
              </a:rPr>
              <a:t> </a:t>
            </a:r>
            <a:r>
              <a:rPr lang="en-US" altLang="zh-CN" sz="3600" b="1" dirty="0" smtClean="0">
                <a:solidFill>
                  <a:srgbClr val="4472C4"/>
                </a:solidFill>
              </a:rPr>
              <a:t>CT</a:t>
            </a:r>
            <a:r>
              <a:rPr lang="zh-CN" altLang="en-US" sz="3600" b="1" dirty="0">
                <a:solidFill>
                  <a:srgbClr val="4472C4"/>
                </a:solidFill>
              </a:rPr>
              <a:t>-</a:t>
            </a:r>
            <a:r>
              <a:rPr lang="en-US" altLang="zh-CN" sz="3600" b="1" dirty="0" smtClean="0">
                <a:solidFill>
                  <a:srgbClr val="4472C4"/>
                </a:solidFill>
              </a:rPr>
              <a:t>RSA</a:t>
            </a:r>
            <a:r>
              <a:rPr lang="zh-CN" altLang="en-US" sz="3600" b="1" dirty="0" smtClean="0">
                <a:solidFill>
                  <a:srgbClr val="4472C4"/>
                </a:solidFill>
              </a:rPr>
              <a:t> </a:t>
            </a:r>
            <a:r>
              <a:rPr lang="en-US" altLang="zh-CN" sz="3600" b="1" dirty="0" smtClean="0">
                <a:solidFill>
                  <a:srgbClr val="4472C4"/>
                </a:solidFill>
              </a:rPr>
              <a:t>2018</a:t>
            </a:r>
            <a:endParaRPr lang="en-US" altLang="zh-CN" sz="3600" b="1" dirty="0" smtClean="0">
              <a:solidFill>
                <a:srgbClr val="4472C4"/>
              </a:solidFill>
            </a:endParaRPr>
          </a:p>
          <a:p>
            <a:endParaRPr lang="en-US" altLang="zh-CN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283266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chemeClr val="accent1">
                    <a:lumMod val="50000"/>
                  </a:schemeClr>
                </a:solidFill>
              </a:rPr>
              <a:t>Our</a:t>
            </a:r>
            <a:r>
              <a:rPr lang="en-US" altLang="zh-CN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zh-CN" b="1" dirty="0" smtClean="0">
                <a:solidFill>
                  <a:schemeClr val="accent1">
                    <a:lumMod val="50000"/>
                  </a:schemeClr>
                </a:solidFill>
              </a:rPr>
              <a:t>New Generic TMKE Protocol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 Building </a:t>
            </a:r>
            <a:r>
              <a:rPr lang="en-US" altLang="zh-CN" dirty="0" smtClean="0"/>
              <a:t>blocks</a:t>
            </a: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 lvl="1"/>
            <a:r>
              <a:rPr lang="en-US" altLang="zh-CN" b="1" dirty="0" smtClean="0"/>
              <a:t>One-time KEM (OTKEM): </a:t>
            </a:r>
            <a:r>
              <a:rPr lang="en-US" altLang="zh-CN" dirty="0" smtClean="0"/>
              <a:t>encapsulate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session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key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b="1" dirty="0" smtClean="0"/>
              <a:t>Signature (SIG): </a:t>
            </a:r>
            <a:r>
              <a:rPr lang="en-US" altLang="zh-CN" dirty="0" smtClean="0"/>
              <a:t>authenticate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exchanged</a:t>
            </a:r>
            <a:r>
              <a:rPr lang="zh-CN" altLang="en-US" dirty="0" smtClean="0"/>
              <a:t> </a:t>
            </a:r>
            <a:r>
              <a:rPr lang="en-US" altLang="zh-CN" dirty="0" smtClean="0"/>
              <a:t>messages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b="1" dirty="0" smtClean="0"/>
              <a:t>IND-CPA KEM (</a:t>
            </a:r>
            <a:r>
              <a:rPr lang="en-US" altLang="zh-CN" b="1" dirty="0" err="1" smtClean="0"/>
              <a:t>wKEM</a:t>
            </a:r>
            <a:r>
              <a:rPr lang="en-US" altLang="zh-CN" b="1" dirty="0" smtClean="0"/>
              <a:t>)</a:t>
            </a:r>
            <a:r>
              <a:rPr lang="en-US" altLang="zh-CN" dirty="0" smtClean="0"/>
              <a:t>: </a:t>
            </a:r>
            <a:r>
              <a:rPr lang="en-US" altLang="zh-CN" dirty="0" smtClean="0"/>
              <a:t>implement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NAXOS </a:t>
            </a:r>
            <a:r>
              <a:rPr lang="en-US" altLang="zh-CN" dirty="0" smtClean="0"/>
              <a:t>trick against ephemeral key </a:t>
            </a:r>
            <a:r>
              <a:rPr lang="en-US" altLang="zh-CN" dirty="0" smtClean="0"/>
              <a:t>leakage</a:t>
            </a:r>
            <a:r>
              <a:rPr lang="zh-CN" altLang="en-US" dirty="0" smtClean="0"/>
              <a:t> </a:t>
            </a:r>
            <a:r>
              <a:rPr lang="en-US" altLang="zh-CN" dirty="0" smtClean="0"/>
              <a:t>(generate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pk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OTKEM</a:t>
            </a:r>
            <a:r>
              <a:rPr lang="en-US" altLang="zh-CN" dirty="0" smtClean="0"/>
              <a:t>)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b="1" dirty="0" smtClean="0"/>
              <a:t>Pseudo-random function (PRF)</a:t>
            </a:r>
            <a:r>
              <a:rPr lang="en-US" altLang="zh-CN" dirty="0" smtClean="0"/>
              <a:t>: </a:t>
            </a:r>
            <a:r>
              <a:rPr lang="en-US" altLang="zh-CN" dirty="0" smtClean="0"/>
              <a:t>act</a:t>
            </a:r>
            <a:r>
              <a:rPr lang="en-US" altLang="zh-CN" dirty="0" smtClean="0"/>
              <a:t> as </a:t>
            </a:r>
            <a:r>
              <a:rPr lang="en-US" altLang="zh-CN" dirty="0" smtClean="0"/>
              <a:t>KDF to bind session key with session specific information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87612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chemeClr val="accent1">
                    <a:lumMod val="50000"/>
                  </a:schemeClr>
                </a:solidFill>
              </a:rPr>
              <a:t>A New Generic TMKE Protocol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2642" y="1462536"/>
            <a:ext cx="10627743" cy="51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接箭头连接符 5"/>
          <p:cNvCxnSpPr>
            <a:stCxn id="7" idx="1"/>
          </p:cNvCxnSpPr>
          <p:nvPr/>
        </p:nvCxnSpPr>
        <p:spPr>
          <a:xfrm flipH="1">
            <a:off x="7315201" y="3435060"/>
            <a:ext cx="980314" cy="8451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7919049" y="3347049"/>
            <a:ext cx="2570672" cy="6009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10420709" y="3795621"/>
            <a:ext cx="845390" cy="4083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6728604" y="3467819"/>
            <a:ext cx="828136" cy="4313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6" name="直接箭头连接符 15"/>
          <p:cNvCxnSpPr>
            <a:endCxn id="13" idx="7"/>
          </p:cNvCxnSpPr>
          <p:nvPr/>
        </p:nvCxnSpPr>
        <p:spPr>
          <a:xfrm>
            <a:off x="10282687" y="3502325"/>
            <a:ext cx="859607" cy="35309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标注 22"/>
          <p:cNvSpPr/>
          <p:nvPr/>
        </p:nvSpPr>
        <p:spPr>
          <a:xfrm>
            <a:off x="8108830" y="5193103"/>
            <a:ext cx="3168770" cy="793628"/>
          </a:xfrm>
          <a:prstGeom prst="wedgeRectCallout">
            <a:avLst>
              <a:gd name="adj1" fmla="val -9799"/>
              <a:gd name="adj2" fmla="val 8824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chemeClr val="accent2"/>
                </a:solidFill>
              </a:rPr>
              <a:t>All protocol messages</a:t>
            </a:r>
            <a:endParaRPr lang="zh-CN" altLang="en-US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897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chemeClr val="accent1">
                    <a:lumMod val="50000"/>
                  </a:schemeClr>
                </a:solidFill>
              </a:rPr>
              <a:t>Instantiations</a:t>
            </a:r>
            <a:r>
              <a:rPr lang="zh-CN" alt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zh-CN" b="1" dirty="0" smtClean="0">
                <a:solidFill>
                  <a:schemeClr val="accent1">
                    <a:lumMod val="50000"/>
                  </a:schemeClr>
                </a:solidFill>
              </a:rPr>
              <a:t>from</a:t>
            </a:r>
            <a:r>
              <a:rPr lang="zh-CN" alt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zh-CN" b="1" dirty="0" smtClean="0">
                <a:solidFill>
                  <a:schemeClr val="accent1">
                    <a:lumMod val="50000"/>
                  </a:schemeClr>
                </a:solidFill>
              </a:rPr>
              <a:t>Ideal</a:t>
            </a:r>
            <a:r>
              <a:rPr lang="zh-CN" alt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zh-CN" b="1" dirty="0" smtClean="0">
                <a:solidFill>
                  <a:schemeClr val="accent1">
                    <a:lumMod val="50000"/>
                  </a:schemeClr>
                </a:solidFill>
              </a:rPr>
              <a:t>Lattices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 Building blocks’ instantiations from </a:t>
            </a:r>
            <a:r>
              <a:rPr lang="en-US" altLang="zh-CN" dirty="0" smtClean="0"/>
              <a:t>existing</a:t>
            </a:r>
            <a:r>
              <a:rPr lang="en-US" altLang="zh-CN" dirty="0" smtClean="0"/>
              <a:t> works</a:t>
            </a:r>
            <a:r>
              <a:rPr lang="en-US" altLang="zh-CN" dirty="0" smtClean="0"/>
              <a:t>: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 lvl="1"/>
            <a:r>
              <a:rPr lang="en-US" altLang="zh-CN" b="1" dirty="0" smtClean="0"/>
              <a:t>Signature (SIG): </a:t>
            </a:r>
            <a:r>
              <a:rPr lang="en-US" dirty="0" err="1" smtClean="0">
                <a:solidFill>
                  <a:srgbClr val="FF0000"/>
                </a:solidFill>
              </a:rPr>
              <a:t>Ruckert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(PQCrypto’10)</a:t>
            </a:r>
            <a:endParaRPr lang="en-US" altLang="zh-CN" b="1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b="1" dirty="0" smtClean="0"/>
              <a:t>IND-CPA KEM (</a:t>
            </a:r>
            <a:r>
              <a:rPr lang="en-US" altLang="zh-CN" b="1" dirty="0" err="1" smtClean="0"/>
              <a:t>wKEM</a:t>
            </a:r>
            <a:r>
              <a:rPr lang="en-US" altLang="zh-CN" b="1" dirty="0" smtClean="0"/>
              <a:t>): </a:t>
            </a:r>
            <a:r>
              <a:rPr lang="en-US" altLang="zh-CN" dirty="0" err="1" smtClean="0"/>
              <a:t>Peikert</a:t>
            </a:r>
            <a:r>
              <a:rPr lang="en-US" altLang="zh-CN" dirty="0" smtClean="0"/>
              <a:t> (PQCrypto’14).</a:t>
            </a:r>
          </a:p>
          <a:p>
            <a:pPr lvl="1"/>
            <a:endParaRPr lang="en-US" altLang="zh-CN" dirty="0" smtClean="0"/>
          </a:p>
          <a:p>
            <a:pPr lvl="1"/>
            <a:r>
              <a:rPr lang="en-US" altLang="zh-CN" b="1" dirty="0" smtClean="0"/>
              <a:t>Pseudo-random function (PRF)</a:t>
            </a:r>
            <a:r>
              <a:rPr lang="en-US" altLang="zh-CN" dirty="0"/>
              <a:t>: </a:t>
            </a:r>
            <a:r>
              <a:rPr lang="en-US" altLang="zh-CN" dirty="0" err="1"/>
              <a:t>Banrjee</a:t>
            </a:r>
            <a:r>
              <a:rPr lang="en-US" altLang="zh-CN" dirty="0"/>
              <a:t> et al</a:t>
            </a:r>
            <a:r>
              <a:rPr lang="en-US" altLang="zh-CN" dirty="0" smtClean="0"/>
              <a:t>. (Eurocrypt’12)</a:t>
            </a:r>
          </a:p>
          <a:p>
            <a:pPr lvl="1"/>
            <a:endParaRPr lang="en-US" altLang="zh-CN" dirty="0" smtClean="0"/>
          </a:p>
          <a:p>
            <a:pPr lvl="1"/>
            <a:r>
              <a:rPr lang="en-US" altLang="zh-CN" b="1" dirty="0" smtClean="0"/>
              <a:t>One-time </a:t>
            </a:r>
            <a:r>
              <a:rPr lang="en-US" altLang="zh-CN" b="1" dirty="0"/>
              <a:t>KEM (OTKEM): </a:t>
            </a:r>
            <a:r>
              <a:rPr lang="en-US" altLang="zh-CN" dirty="0" smtClean="0"/>
              <a:t> q-bounded IND-CCA KEM (q=1), </a:t>
            </a:r>
            <a:r>
              <a:rPr lang="en-US" dirty="0"/>
              <a:t>Cramer et al</a:t>
            </a:r>
            <a:r>
              <a:rPr lang="en-US" dirty="0" smtClean="0"/>
              <a:t>. Asiacrypt’07 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92D050"/>
                </a:solidFill>
              </a:rPr>
              <a:t>less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efficient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zh-CN" altLang="en-US" dirty="0" smtClean="0">
                <a:solidFill>
                  <a:srgbClr val="FF0000"/>
                </a:solidFill>
              </a:rPr>
              <a:t>            </a:t>
            </a:r>
            <a:r>
              <a:rPr lang="zh-CN" altLang="zh-CN" dirty="0">
                <a:solidFill>
                  <a:srgbClr val="FF0000"/>
                </a:solidFill>
              </a:rPr>
              <a:t> </a:t>
            </a:r>
            <a:r>
              <a:rPr lang="zh-CN" altLang="en-US" dirty="0" smtClean="0">
                <a:solidFill>
                  <a:srgbClr val="FF0000"/>
                </a:solidFill>
              </a:rPr>
              <a:t>      </a:t>
            </a:r>
            <a:r>
              <a:rPr lang="en-US" altLang="zh-CN" dirty="0" smtClean="0">
                <a:solidFill>
                  <a:srgbClr val="FF0000"/>
                </a:solidFill>
              </a:rPr>
              <a:t>Can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we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build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efficient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OTKEM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from </a:t>
            </a:r>
            <a:r>
              <a:rPr lang="en-US" altLang="zh-CN" dirty="0" smtClean="0">
                <a:solidFill>
                  <a:srgbClr val="FF0000"/>
                </a:solidFill>
              </a:rPr>
              <a:t>ideal lattices?</a:t>
            </a:r>
            <a:endParaRPr lang="en-US" altLang="zh-CN" dirty="0">
              <a:solidFill>
                <a:srgbClr val="FF0000"/>
              </a:solidFill>
            </a:endParaRP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78897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chemeClr val="accent1">
                    <a:lumMod val="50000"/>
                  </a:schemeClr>
                </a:solidFill>
              </a:rPr>
              <a:t>Efficient</a:t>
            </a:r>
            <a:r>
              <a:rPr lang="en-US" altLang="zh-CN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zh-CN" b="1" dirty="0" smtClean="0">
                <a:solidFill>
                  <a:schemeClr val="accent1">
                    <a:lumMod val="50000"/>
                  </a:schemeClr>
                </a:solidFill>
              </a:rPr>
              <a:t>OTKEM from </a:t>
            </a:r>
            <a:r>
              <a:rPr lang="en-US" altLang="zh-CN" b="1" dirty="0" smtClean="0">
                <a:solidFill>
                  <a:schemeClr val="accent1">
                    <a:lumMod val="50000"/>
                  </a:schemeClr>
                </a:solidFill>
              </a:rPr>
              <a:t>Ideal Lattices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 </a:t>
            </a:r>
            <a:r>
              <a:rPr lang="en-US" altLang="zh-CN" dirty="0" smtClean="0"/>
              <a:t>Direct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construction</a:t>
            </a:r>
            <a:endParaRPr lang="en-US" altLang="zh-CN" dirty="0" smtClean="0"/>
          </a:p>
          <a:p>
            <a:pPr lvl="1"/>
            <a:r>
              <a:rPr lang="en-US" altLang="zh-CN" b="1" dirty="0" smtClean="0"/>
              <a:t>Ring-Learning with Errors (RLWE): </a:t>
            </a:r>
          </a:p>
          <a:p>
            <a:pPr marL="457200" lvl="1" indent="0">
              <a:buNone/>
            </a:pPr>
            <a:endParaRPr lang="en-US" altLang="zh-CN" b="1" dirty="0" smtClean="0"/>
          </a:p>
          <a:p>
            <a:pPr lvl="1"/>
            <a:endParaRPr lang="en-US" altLang="zh-CN" b="1" dirty="0"/>
          </a:p>
          <a:p>
            <a:pPr lvl="1"/>
            <a:r>
              <a:rPr lang="en-US" altLang="zh-CN" b="1" dirty="0" smtClean="0"/>
              <a:t>Target collision resistant hash function (TCRHF):</a:t>
            </a:r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marL="457200" lvl="1" indent="0">
              <a:buNone/>
            </a:pPr>
            <a:endParaRPr lang="en-US" altLang="zh-CN" dirty="0" smtClean="0">
              <a:solidFill>
                <a:schemeClr val="accent5"/>
              </a:solidFill>
            </a:endParaRPr>
          </a:p>
          <a:p>
            <a:pPr marL="457200" lvl="1" indent="0">
              <a:buNone/>
            </a:pPr>
            <a:r>
              <a:rPr lang="zh-CN" altLang="en-US" b="1" dirty="0" smtClean="0">
                <a:solidFill>
                  <a:schemeClr val="accent5"/>
                </a:solidFill>
              </a:rPr>
              <a:t>           </a:t>
            </a:r>
            <a:r>
              <a:rPr lang="en-US" altLang="zh-CN" b="1" dirty="0" smtClean="0">
                <a:solidFill>
                  <a:schemeClr val="accent5"/>
                </a:solidFill>
              </a:rPr>
              <a:t>           Similar</a:t>
            </a:r>
            <a:r>
              <a:rPr lang="zh-CN" altLang="en-US" b="1" dirty="0" smtClean="0">
                <a:solidFill>
                  <a:schemeClr val="accent5"/>
                </a:solidFill>
              </a:rPr>
              <a:t> </a:t>
            </a:r>
            <a:r>
              <a:rPr lang="en-US" altLang="zh-CN" b="1" dirty="0" smtClean="0">
                <a:solidFill>
                  <a:schemeClr val="accent5"/>
                </a:solidFill>
              </a:rPr>
              <a:t>to</a:t>
            </a:r>
            <a:r>
              <a:rPr lang="zh-CN" altLang="en-US" b="1" dirty="0" smtClean="0">
                <a:solidFill>
                  <a:schemeClr val="accent5"/>
                </a:solidFill>
              </a:rPr>
              <a:t> </a:t>
            </a:r>
            <a:r>
              <a:rPr lang="en-US" altLang="zh-CN" b="1" dirty="0" smtClean="0">
                <a:solidFill>
                  <a:schemeClr val="accent5"/>
                </a:solidFill>
              </a:rPr>
              <a:t>construction</a:t>
            </a:r>
            <a:r>
              <a:rPr lang="zh-CN" altLang="en-US" b="1" dirty="0" smtClean="0">
                <a:solidFill>
                  <a:schemeClr val="accent5"/>
                </a:solidFill>
              </a:rPr>
              <a:t> </a:t>
            </a:r>
            <a:r>
              <a:rPr lang="en-US" altLang="zh-CN" b="1" dirty="0" smtClean="0">
                <a:solidFill>
                  <a:schemeClr val="accent5"/>
                </a:solidFill>
              </a:rPr>
              <a:t>of</a:t>
            </a:r>
            <a:r>
              <a:rPr lang="zh-CN" altLang="en-US" b="1" dirty="0" smtClean="0">
                <a:solidFill>
                  <a:schemeClr val="accent5"/>
                </a:solidFill>
              </a:rPr>
              <a:t> </a:t>
            </a:r>
            <a:r>
              <a:rPr lang="en-US" altLang="zh-CN" b="1" dirty="0" smtClean="0">
                <a:solidFill>
                  <a:schemeClr val="accent5"/>
                </a:solidFill>
              </a:rPr>
              <a:t>OTS</a:t>
            </a:r>
            <a:r>
              <a:rPr lang="zh-CN" altLang="en-US" b="1" dirty="0" smtClean="0">
                <a:solidFill>
                  <a:schemeClr val="accent5"/>
                </a:solidFill>
              </a:rPr>
              <a:t> </a:t>
            </a:r>
            <a:r>
              <a:rPr lang="en-US" altLang="zh-CN" b="1" dirty="0" smtClean="0">
                <a:solidFill>
                  <a:schemeClr val="accent5"/>
                </a:solidFill>
              </a:rPr>
              <a:t>from</a:t>
            </a:r>
            <a:r>
              <a:rPr lang="zh-CN" altLang="en-US" b="1" dirty="0" smtClean="0">
                <a:solidFill>
                  <a:schemeClr val="accent5"/>
                </a:solidFill>
              </a:rPr>
              <a:t> </a:t>
            </a:r>
            <a:r>
              <a:rPr lang="en-US" altLang="zh-CN" b="1" dirty="0" smtClean="0">
                <a:solidFill>
                  <a:schemeClr val="accent5"/>
                </a:solidFill>
              </a:rPr>
              <a:t>OWF</a:t>
            </a:r>
            <a:endParaRPr lang="en-US" altLang="zh-CN" b="1" dirty="0" smtClean="0">
              <a:solidFill>
                <a:schemeClr val="accent5"/>
              </a:solidFill>
            </a:endParaRPr>
          </a:p>
          <a:p>
            <a:pPr marL="457200" lvl="1" indent="0">
              <a:buNone/>
            </a:pPr>
            <a:endParaRPr lang="en-US" altLang="zh-CN" dirty="0" smtClean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2159599" y="2837042"/>
          <a:ext cx="5604175" cy="379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6" name="Formula" r:id="rId3" imgW="3581640" imgH="242640" progId="Equation.Ribbit">
                  <p:embed/>
                </p:oleObj>
              </mc:Choice>
              <mc:Fallback>
                <p:oleObj name="Formula" r:id="rId3" imgW="3581640" imgH="242640" progId="Equation.Ribbit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599" y="2837042"/>
                        <a:ext cx="5604175" cy="3797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2211058" y="4061993"/>
          <a:ext cx="4414028" cy="379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7" name="Formula" r:id="rId5" imgW="2815920" imgH="241560" progId="Equation.Ribbit">
                  <p:embed/>
                </p:oleObj>
              </mc:Choice>
              <mc:Fallback>
                <p:oleObj name="Formula" r:id="rId5" imgW="2815920" imgH="241560" progId="Equation.Ribbit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1058" y="4061993"/>
                        <a:ext cx="4414028" cy="3791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42190" y="4061993"/>
            <a:ext cx="252756" cy="1895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88452" y="390000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897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CN" sz="3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altLang="zh-CN" sz="3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altLang="zh-CN" sz="3600" b="1" dirty="0" smtClean="0"/>
              <a:t>Thank you very much for your attention!</a:t>
            </a:r>
            <a:endParaRPr lang="en-US" altLang="zh-CN" sz="3600" b="1" dirty="0"/>
          </a:p>
        </p:txBody>
      </p:sp>
    </p:spTree>
    <p:extLst>
      <p:ext uri="{BB962C8B-B14F-4D97-AF65-F5344CB8AC3E}">
        <p14:creationId xmlns:p14="http://schemas.microsoft.com/office/powerpoint/2010/main" val="1381555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chemeClr val="accent1">
                    <a:lumMod val="50000"/>
                  </a:schemeClr>
                </a:solidFill>
              </a:rPr>
              <a:t>Background: Two-message Key </a:t>
            </a:r>
            <a:r>
              <a:rPr lang="en-US" altLang="zh-CN" b="1" dirty="0" smtClean="0">
                <a:solidFill>
                  <a:schemeClr val="accent1">
                    <a:lumMod val="50000"/>
                  </a:schemeClr>
                </a:solidFill>
              </a:rPr>
              <a:t>Exchange</a:t>
            </a:r>
            <a:r>
              <a:rPr lang="zh-CN" alt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zh-CN" b="1" dirty="0" smtClean="0">
                <a:solidFill>
                  <a:schemeClr val="accent1">
                    <a:lumMod val="50000"/>
                  </a:schemeClr>
                </a:solidFill>
              </a:rPr>
              <a:t>(TMKE)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42186" y="1872094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Two-message Key exchange</a:t>
            </a:r>
          </a:p>
          <a:p>
            <a:pPr lvl="1"/>
            <a:r>
              <a:rPr lang="en-US" altLang="zh-CN" dirty="0" smtClean="0"/>
              <a:t>Two messages: </a:t>
            </a:r>
            <a:r>
              <a:rPr lang="en-US" altLang="zh-CN" dirty="0" smtClean="0"/>
              <a:t>m</a:t>
            </a:r>
            <a:r>
              <a:rPr lang="en-US" altLang="zh-CN" baseline="-25000" dirty="0" smtClean="0"/>
              <a:t>id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,</a:t>
            </a:r>
            <a:r>
              <a:rPr lang="en-US" altLang="zh-CN" dirty="0" smtClean="0"/>
              <a:t> </a:t>
            </a:r>
            <a:r>
              <a:rPr lang="en-US" altLang="zh-CN" dirty="0" smtClean="0"/>
              <a:t>m</a:t>
            </a:r>
            <a:r>
              <a:rPr lang="en-US" altLang="zh-CN" baseline="-25000" dirty="0" smtClean="0"/>
              <a:t>id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——</a:t>
            </a:r>
            <a:r>
              <a:rPr lang="en-US" altLang="zh-CN" dirty="0" smtClean="0"/>
              <a:t>derived</a:t>
            </a:r>
            <a:r>
              <a:rPr lang="zh-CN" altLang="en-US" dirty="0" smtClean="0"/>
              <a:t> </a:t>
            </a:r>
            <a:r>
              <a:rPr lang="en-US" altLang="zh-CN" dirty="0" smtClean="0"/>
              <a:t>from</a:t>
            </a:r>
            <a:r>
              <a:rPr lang="en-US" altLang="zh-CN" dirty="0" smtClean="0"/>
              <a:t> party’s </a:t>
            </a:r>
            <a:r>
              <a:rPr lang="en-US" altLang="zh-CN" dirty="0" smtClean="0"/>
              <a:t>(ephemeral) secrets.</a:t>
            </a:r>
          </a:p>
          <a:p>
            <a:pPr lvl="1"/>
            <a:r>
              <a:rPr lang="en-US" altLang="zh-CN" dirty="0" smtClean="0"/>
              <a:t>Shared session key </a:t>
            </a:r>
            <a:r>
              <a:rPr lang="en-US" altLang="zh-CN" i="1" dirty="0" smtClean="0"/>
              <a:t>K—</a:t>
            </a:r>
            <a:r>
              <a:rPr lang="en-US" altLang="zh-CN" i="1" dirty="0" smtClean="0"/>
              <a:t>—</a:t>
            </a:r>
            <a:r>
              <a:rPr lang="en-US" altLang="zh-CN" dirty="0" smtClean="0"/>
              <a:t>computed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from</a:t>
            </a:r>
            <a:r>
              <a:rPr lang="en-US" altLang="zh-CN" dirty="0" smtClean="0"/>
              <a:t> </a:t>
            </a:r>
            <a:r>
              <a:rPr lang="en-US" altLang="zh-CN" dirty="0"/>
              <a:t>party’s (ephemeral) </a:t>
            </a:r>
            <a:r>
              <a:rPr lang="en-US" altLang="zh-CN" dirty="0" smtClean="0"/>
              <a:t>secrets and exchanged messages</a:t>
            </a:r>
          </a:p>
          <a:p>
            <a:pPr lvl="1"/>
            <a:r>
              <a:rPr lang="en-US" altLang="zh-CN" dirty="0" smtClean="0"/>
              <a:t>Appealing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practice:</a:t>
            </a:r>
            <a:r>
              <a:rPr lang="zh-CN" altLang="en-US" dirty="0" smtClean="0"/>
              <a:t> </a:t>
            </a:r>
            <a:r>
              <a:rPr lang="en-US" altLang="zh-CN" dirty="0" smtClean="0"/>
              <a:t>low</a:t>
            </a:r>
            <a:r>
              <a:rPr lang="zh-CN" altLang="en-US" dirty="0" smtClean="0"/>
              <a:t> </a:t>
            </a:r>
            <a:r>
              <a:rPr lang="en-US" altLang="zh-CN" dirty="0" smtClean="0"/>
              <a:t>bandwidth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asynchronous</a:t>
            </a:r>
            <a:r>
              <a:rPr lang="zh-CN" altLang="en-US" dirty="0" smtClean="0"/>
              <a:t> </a:t>
            </a:r>
            <a:r>
              <a:rPr lang="en-US" altLang="zh-CN" dirty="0" smtClean="0"/>
              <a:t>communication</a:t>
            </a:r>
            <a:endParaRPr lang="en-US" altLang="zh-CN" dirty="0" smtClean="0"/>
          </a:p>
          <a:p>
            <a:pPr lvl="1"/>
            <a:endParaRPr lang="en-US" altLang="zh-CN" i="1" dirty="0" smtClean="0"/>
          </a:p>
          <a:p>
            <a:pPr marL="457200" lvl="1" indent="0">
              <a:buNone/>
            </a:pPr>
            <a:endParaRPr lang="en-US" altLang="zh-C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4267739"/>
            <a:ext cx="10783485" cy="21918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85264" y="4870413"/>
            <a:ext cx="2918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Message </a:t>
            </a:r>
            <a:r>
              <a:rPr lang="en-US" altLang="zh-CN" dirty="0" smtClean="0">
                <a:solidFill>
                  <a:srgbClr val="0070C0"/>
                </a:solidFill>
              </a:rPr>
              <a:t>generation function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85264" y="5473087"/>
            <a:ext cx="315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Session key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generation function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892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3386" y="3509152"/>
            <a:ext cx="10255654" cy="2857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en-US" altLang="zh-CN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zh-CN" b="1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en-US" altLang="zh-CN" b="1" dirty="0" smtClean="0">
                <a:solidFill>
                  <a:schemeClr val="accent1">
                    <a:lumMod val="50000"/>
                  </a:schemeClr>
                </a:solidFill>
              </a:rPr>
              <a:t>implest Example of TMKE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Seminal TMKE</a:t>
            </a:r>
            <a:r>
              <a:rPr lang="en-US" altLang="zh-CN" dirty="0"/>
              <a:t>: </a:t>
            </a:r>
            <a:r>
              <a:rPr lang="en-US" altLang="zh-CN" dirty="0" err="1"/>
              <a:t>Diffie</a:t>
            </a:r>
            <a:r>
              <a:rPr lang="en-US" altLang="zh-CN" dirty="0"/>
              <a:t>-Hellman key exchange (DHKE) [DH76]</a:t>
            </a:r>
          </a:p>
          <a:p>
            <a:pPr lvl="1"/>
            <a:r>
              <a:rPr lang="en-US" altLang="zh-CN" dirty="0" smtClean="0"/>
              <a:t>Cyclic </a:t>
            </a:r>
            <a:r>
              <a:rPr lang="en-US" altLang="zh-CN" dirty="0"/>
              <a:t>group G =&lt; g &gt; of prime order </a:t>
            </a:r>
            <a:r>
              <a:rPr lang="en-US" altLang="zh-CN" dirty="0" smtClean="0"/>
              <a:t>p</a:t>
            </a:r>
          </a:p>
          <a:p>
            <a:pPr lvl="1"/>
            <a:r>
              <a:rPr lang="en-US" altLang="zh-CN" dirty="0" smtClean="0"/>
              <a:t>Two messages: X, Y</a:t>
            </a:r>
          </a:p>
          <a:p>
            <a:pPr lvl="1"/>
            <a:r>
              <a:rPr lang="en-US" altLang="zh-CN" dirty="0" smtClean="0"/>
              <a:t>Passively </a:t>
            </a:r>
            <a:r>
              <a:rPr lang="en-US" altLang="zh-CN" dirty="0" smtClean="0"/>
              <a:t>secure</a:t>
            </a:r>
            <a:r>
              <a:rPr lang="en-US" altLang="zh-CN" dirty="0" smtClean="0"/>
              <a:t>;</a:t>
            </a:r>
            <a:r>
              <a:rPr lang="zh-CN" altLang="en-US" dirty="0" smtClean="0"/>
              <a:t> </a:t>
            </a:r>
            <a:r>
              <a:rPr lang="en-US" altLang="zh-CN" dirty="0" smtClean="0"/>
              <a:t>active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attacker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implement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man-in-the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middle</a:t>
            </a:r>
            <a:r>
              <a:rPr lang="zh-CN" altLang="en-US" dirty="0" smtClean="0"/>
              <a:t> </a:t>
            </a:r>
            <a:r>
              <a:rPr lang="en-US" altLang="zh-CN" dirty="0" smtClean="0"/>
              <a:t>attack</a:t>
            </a:r>
            <a:endParaRPr lang="en-US" altLang="zh-CN" dirty="0" smtClean="0"/>
          </a:p>
          <a:p>
            <a:pPr lvl="1"/>
            <a:endParaRPr lang="en-US" altLang="zh-CN" dirty="0"/>
          </a:p>
        </p:txBody>
      </p:sp>
      <p:sp>
        <p:nvSpPr>
          <p:cNvPr id="21" name="圆角矩形 20"/>
          <p:cNvSpPr/>
          <p:nvPr/>
        </p:nvSpPr>
        <p:spPr>
          <a:xfrm>
            <a:off x="5589917" y="4986067"/>
            <a:ext cx="1000664" cy="112143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7776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chemeClr val="accent1">
                    <a:lumMod val="50000"/>
                  </a:schemeClr>
                </a:solidFill>
              </a:rPr>
              <a:t>Motivation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39767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4500" dirty="0" smtClean="0"/>
              <a:t>Quantum computers are about to get real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4500" dirty="0" smtClean="0"/>
              <a:t>DL, </a:t>
            </a:r>
            <a:r>
              <a:rPr lang="en-US" altLang="zh-CN" sz="4500" dirty="0" smtClean="0"/>
              <a:t>factoring</a:t>
            </a:r>
            <a:r>
              <a:rPr lang="en-US" altLang="zh-CN" sz="4500" dirty="0" smtClean="0"/>
              <a:t>, </a:t>
            </a:r>
            <a:r>
              <a:rPr lang="en-US" altLang="zh-CN" sz="4500" dirty="0" smtClean="0"/>
              <a:t>…., not hard </a:t>
            </a:r>
            <a:r>
              <a:rPr lang="en-US" altLang="zh-CN" sz="4500" dirty="0" smtClean="0"/>
              <a:t>against</a:t>
            </a:r>
            <a:r>
              <a:rPr lang="zh-CN" altLang="en-US" sz="4500" dirty="0" smtClean="0"/>
              <a:t> </a:t>
            </a:r>
            <a:r>
              <a:rPr lang="en-US" altLang="zh-CN" sz="4500" dirty="0" smtClean="0"/>
              <a:t>quantum</a:t>
            </a:r>
            <a:r>
              <a:rPr lang="zh-CN" altLang="en-US" sz="4500" dirty="0" smtClean="0"/>
              <a:t> </a:t>
            </a:r>
            <a:r>
              <a:rPr lang="en-US" altLang="zh-CN" sz="4500" dirty="0" smtClean="0"/>
              <a:t>algorithms</a:t>
            </a:r>
            <a:endParaRPr lang="en-US" altLang="zh-CN" sz="45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4500" dirty="0" smtClean="0"/>
              <a:t>Lattice-based Cryptography</a:t>
            </a:r>
          </a:p>
          <a:p>
            <a:pPr lvl="1"/>
            <a:r>
              <a:rPr lang="en-US" altLang="zh-CN" sz="3800" dirty="0" smtClean="0"/>
              <a:t>Quantum</a:t>
            </a:r>
            <a:r>
              <a:rPr lang="zh-CN" altLang="zh-CN" sz="3800" dirty="0"/>
              <a:t> </a:t>
            </a:r>
            <a:r>
              <a:rPr lang="en-US" altLang="zh-CN" sz="3800" dirty="0" smtClean="0"/>
              <a:t>secure</a:t>
            </a:r>
            <a:endParaRPr lang="en-US" altLang="zh-CN" sz="3800" dirty="0" smtClean="0"/>
          </a:p>
          <a:p>
            <a:pPr lvl="1"/>
            <a:r>
              <a:rPr lang="en-US" altLang="zh-CN" sz="3800" dirty="0" smtClean="0"/>
              <a:t>Simple, efficient, and highly </a:t>
            </a:r>
            <a:r>
              <a:rPr lang="en-US" altLang="zh-CN" sz="3800" dirty="0" smtClean="0"/>
              <a:t>parallel</a:t>
            </a:r>
            <a:endParaRPr lang="en-US" altLang="zh-CN" sz="3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4500" dirty="0" smtClean="0"/>
              <a:t>Existing Lattice-based AKE, e.g.:</a:t>
            </a:r>
          </a:p>
          <a:p>
            <a:pPr lvl="1"/>
            <a:r>
              <a:rPr lang="en-US" altLang="zh-CN" sz="3800" dirty="0" smtClean="0"/>
              <a:t>AsiaCCS’13, Fujioka et al. , </a:t>
            </a:r>
          </a:p>
          <a:p>
            <a:pPr lvl="2">
              <a:buNone/>
            </a:pPr>
            <a:r>
              <a:rPr lang="en-US" altLang="zh-CN" sz="3200" dirty="0" smtClean="0"/>
              <a:t>—— standard model, CK+ model </a:t>
            </a:r>
            <a:r>
              <a:rPr lang="en-US" altLang="zh-CN" sz="3200" dirty="0" smtClean="0">
                <a:solidFill>
                  <a:srgbClr val="FF0000"/>
                </a:solidFill>
              </a:rPr>
              <a:t>without perfect forward secrecy (PFS)</a:t>
            </a:r>
          </a:p>
          <a:p>
            <a:pPr lvl="1"/>
            <a:r>
              <a:rPr lang="en-US" altLang="zh-CN" sz="3800" dirty="0" smtClean="0"/>
              <a:t>Eurocrypt’15, Zhang et al., </a:t>
            </a:r>
          </a:p>
          <a:p>
            <a:pPr lvl="2">
              <a:buNone/>
            </a:pPr>
            <a:r>
              <a:rPr lang="en-US" altLang="zh-CN" sz="3200" dirty="0" smtClean="0"/>
              <a:t>—— </a:t>
            </a:r>
            <a:r>
              <a:rPr lang="en-US" altLang="zh-CN" sz="3200" dirty="0" smtClean="0">
                <a:solidFill>
                  <a:srgbClr val="FF0000"/>
                </a:solidFill>
              </a:rPr>
              <a:t>random oracle, BR model without PFS and leakage of ephemeral secret key</a:t>
            </a:r>
          </a:p>
          <a:p>
            <a:pPr lvl="1"/>
            <a:r>
              <a:rPr lang="en-US" altLang="zh-CN" sz="3800" b="1" dirty="0" smtClean="0"/>
              <a:t>CT-RSA’14, Kurosawa and Furukawa (KF scheme)</a:t>
            </a:r>
          </a:p>
          <a:p>
            <a:pPr lvl="2">
              <a:buNone/>
            </a:pPr>
            <a:r>
              <a:rPr lang="en-US" altLang="zh-CN" sz="3200" dirty="0" smtClean="0"/>
              <a:t>——standard model, </a:t>
            </a:r>
            <a:r>
              <a:rPr lang="en-US" altLang="zh-CN" sz="3200" dirty="0" err="1" smtClean="0"/>
              <a:t>eCK</a:t>
            </a:r>
            <a:r>
              <a:rPr lang="en-US" altLang="zh-CN" sz="3200" dirty="0" smtClean="0"/>
              <a:t> model </a:t>
            </a:r>
            <a:r>
              <a:rPr lang="en-US" altLang="zh-CN" sz="3200" dirty="0" smtClean="0">
                <a:solidFill>
                  <a:srgbClr val="FF0000"/>
                </a:solidFill>
              </a:rPr>
              <a:t>without PFS </a:t>
            </a:r>
            <a:r>
              <a:rPr lang="en-US" altLang="zh-CN" sz="3200" dirty="0" smtClean="0"/>
              <a:t>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Is it Secure?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4892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chemeClr val="accent1">
                    <a:lumMod val="50000"/>
                  </a:schemeClr>
                </a:solidFill>
              </a:rPr>
              <a:t>Overview of Our Results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 Revisit the security of the KF scheme (CT-RSA’14)</a:t>
            </a:r>
          </a:p>
          <a:p>
            <a:pPr lvl="1"/>
            <a:r>
              <a:rPr lang="en-US" altLang="zh-CN" dirty="0" smtClean="0"/>
              <a:t>finding</a:t>
            </a:r>
            <a:r>
              <a:rPr lang="en-US" altLang="zh-CN" dirty="0" smtClean="0"/>
              <a:t> </a:t>
            </a:r>
            <a:r>
              <a:rPr lang="en-US" altLang="zh-CN" dirty="0" smtClean="0"/>
              <a:t>an attack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 Propose a new generic TMKE scheme	</a:t>
            </a:r>
          </a:p>
          <a:p>
            <a:pPr lvl="1"/>
            <a:r>
              <a:rPr lang="en-US" altLang="zh-CN" dirty="0" smtClean="0"/>
              <a:t>New</a:t>
            </a:r>
            <a:r>
              <a:rPr lang="zh-CN" altLang="en-US" dirty="0" smtClean="0"/>
              <a:t> </a:t>
            </a:r>
            <a:r>
              <a:rPr lang="en-US" altLang="zh-CN" dirty="0" smtClean="0"/>
              <a:t>cryptographic</a:t>
            </a:r>
            <a:r>
              <a:rPr lang="zh-CN" altLang="en-US" dirty="0" smtClean="0"/>
              <a:t> </a:t>
            </a:r>
            <a:r>
              <a:rPr lang="en-US" altLang="zh-CN" dirty="0" smtClean="0"/>
              <a:t>primitive:</a:t>
            </a:r>
            <a:r>
              <a:rPr lang="zh-CN" altLang="en-US" dirty="0" smtClean="0"/>
              <a:t> </a:t>
            </a:r>
            <a:r>
              <a:rPr lang="en-US" altLang="zh-CN" dirty="0" smtClean="0"/>
              <a:t>One</a:t>
            </a:r>
            <a:r>
              <a:rPr lang="en-US" altLang="zh-CN" dirty="0" smtClean="0"/>
              <a:t>-time </a:t>
            </a:r>
            <a:r>
              <a:rPr lang="en-US" altLang="zh-CN" dirty="0" smtClean="0"/>
              <a:t>CCA</a:t>
            </a:r>
            <a:r>
              <a:rPr lang="en-US" altLang="zh-CN" dirty="0" smtClean="0"/>
              <a:t>-secure</a:t>
            </a:r>
            <a:r>
              <a:rPr lang="zh-CN" altLang="en-US" dirty="0" smtClean="0"/>
              <a:t> </a:t>
            </a:r>
            <a:r>
              <a:rPr lang="en-US" altLang="zh-CN" dirty="0" smtClean="0"/>
              <a:t>KEM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Without random oracles</a:t>
            </a:r>
          </a:p>
          <a:p>
            <a:pPr lvl="1"/>
            <a:r>
              <a:rPr lang="en-US" altLang="zh-CN" dirty="0" err="1" smtClean="0"/>
              <a:t>eCK</a:t>
            </a:r>
            <a:r>
              <a:rPr lang="en-US" altLang="zh-CN" dirty="0" smtClean="0"/>
              <a:t>-PFS model: </a:t>
            </a:r>
            <a:r>
              <a:rPr lang="en-US" altLang="zh-CN" sz="2000" dirty="0" smtClean="0"/>
              <a:t>known session key (KSK) , key compromise impersonation (KCI) , chosen identity and public key (CIDPK), ephemeral secret key leakage (ESKL), and perfect forward secrecy (PFS) 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en-US" altLang="zh-CN" dirty="0" smtClean="0"/>
              <a:t> </a:t>
            </a:r>
            <a:r>
              <a:rPr lang="en-US" altLang="zh-CN" dirty="0"/>
              <a:t>I</a:t>
            </a:r>
            <a:r>
              <a:rPr lang="en-US" altLang="zh-CN" dirty="0" smtClean="0"/>
              <a:t>nstantiation </a:t>
            </a:r>
            <a:r>
              <a:rPr lang="en-US" altLang="zh-CN" dirty="0" smtClean="0"/>
              <a:t>of TMKE from ideal lattices</a:t>
            </a:r>
          </a:p>
          <a:p>
            <a:pPr lvl="2">
              <a:buNone/>
            </a:pP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4892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618" y="2408925"/>
            <a:ext cx="10696755" cy="3836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chemeClr val="accent1">
                    <a:lumMod val="50000"/>
                  </a:schemeClr>
                </a:solidFill>
              </a:rPr>
              <a:t>The KF scheme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Building Blocks: </a:t>
            </a:r>
            <a:r>
              <a:rPr lang="en-US" altLang="zh-CN" sz="2400" dirty="0" smtClean="0"/>
              <a:t>Twisted PRF (TPRF), Signature (SIG), </a:t>
            </a:r>
            <a:r>
              <a:rPr lang="en-US" altLang="zh-CN" sz="2400" dirty="0" smtClean="0">
                <a:solidFill>
                  <a:srgbClr val="C00000"/>
                </a:solidFill>
              </a:rPr>
              <a:t>IND-CPA</a:t>
            </a:r>
            <a:r>
              <a:rPr lang="en-US" altLang="zh-CN" sz="2400" dirty="0" smtClean="0"/>
              <a:t> KEM (</a:t>
            </a:r>
            <a:r>
              <a:rPr lang="en-US" altLang="zh-CN" sz="2400" dirty="0" err="1" smtClean="0"/>
              <a:t>wKEM</a:t>
            </a:r>
            <a:r>
              <a:rPr lang="en-US" altLang="zh-CN" sz="2400" dirty="0" smtClean="0"/>
              <a:t>)</a:t>
            </a:r>
            <a:endParaRPr lang="en-US" altLang="zh-CN" dirty="0" smtClean="0"/>
          </a:p>
          <a:p>
            <a:pPr lvl="1">
              <a:buNone/>
            </a:pPr>
            <a:r>
              <a:rPr lang="en-US" altLang="zh-CN" dirty="0" smtClean="0"/>
              <a:t> </a:t>
            </a:r>
            <a:endParaRPr lang="zh-CN" altLang="en-US" dirty="0"/>
          </a:p>
        </p:txBody>
      </p:sp>
      <p:graphicFrame>
        <p:nvGraphicFramePr>
          <p:cNvPr id="28" name="对象 27"/>
          <p:cNvGraphicFramePr>
            <a:graphicFrameLocks noChangeAspect="1"/>
          </p:cNvGraphicFramePr>
          <p:nvPr/>
        </p:nvGraphicFramePr>
        <p:xfrm>
          <a:off x="529446" y="4880964"/>
          <a:ext cx="21844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1" name="Formula" r:id="rId4" imgW="1101090" imgH="147320" progId="Equation.Ribbit">
                  <p:embed/>
                </p:oleObj>
              </mc:Choice>
              <mc:Fallback>
                <p:oleObj name="Formula" r:id="rId4" imgW="1101090" imgH="147320" progId="Equation.Ribbit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446" y="4880964"/>
                        <a:ext cx="21844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5536121" y="4873236"/>
          <a:ext cx="243522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2" name="Formula" r:id="rId6" imgW="1229360" imgH="147320" progId="Equation.Ribbit">
                  <p:embed/>
                </p:oleObj>
              </mc:Choice>
              <mc:Fallback>
                <p:oleObj name="Formula" r:id="rId6" imgW="1229360" imgH="147320" progId="Equation.Ribbit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6121" y="4873236"/>
                        <a:ext cx="2435225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621102" y="3761117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err="1" smtClean="0">
                <a:solidFill>
                  <a:srgbClr val="FF0000"/>
                </a:solidFill>
              </a:rPr>
              <a:t>ElGamal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33" name="直接箭头连接符 32"/>
          <p:cNvCxnSpPr/>
          <p:nvPr/>
        </p:nvCxnSpPr>
        <p:spPr>
          <a:xfrm>
            <a:off x="1207698" y="4226943"/>
            <a:ext cx="258793" cy="690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35831" y="3857611"/>
            <a:ext cx="224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769099" y="3883590"/>
            <a:ext cx="224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897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chemeClr val="accent1">
                    <a:lumMod val="50000"/>
                  </a:schemeClr>
                </a:solidFill>
              </a:rPr>
              <a:t>Insecurity </a:t>
            </a:r>
            <a:r>
              <a:rPr lang="en-US" altLang="zh-CN" b="1" dirty="0">
                <a:solidFill>
                  <a:schemeClr val="accent1">
                    <a:lumMod val="50000"/>
                  </a:schemeClr>
                </a:solidFill>
              </a:rPr>
              <a:t>of </a:t>
            </a:r>
            <a:r>
              <a:rPr lang="en-US" altLang="zh-CN" b="1" dirty="0" smtClean="0">
                <a:solidFill>
                  <a:schemeClr val="accent1">
                    <a:lumMod val="50000"/>
                  </a:schemeClr>
                </a:solidFill>
              </a:rPr>
              <a:t>the KF scheme: Attack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961" y="1789081"/>
            <a:ext cx="11943521" cy="4180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3958447" y="3214687"/>
          <a:ext cx="1639888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6" name="Formula" r:id="rId4" imgW="826770" imgH="139700" progId="Equation.Ribbit">
                  <p:embed/>
                </p:oleObj>
              </mc:Choice>
              <mc:Fallback>
                <p:oleObj name="Formula" r:id="rId4" imgW="826770" imgH="139700" progId="Equation.Ribbit">
                  <p:embed/>
                  <p:pic>
                    <p:nvPicPr>
                      <p:cNvPr id="0" name="Picture 3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8447" y="3214687"/>
                        <a:ext cx="1639888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5856078" y="3213160"/>
          <a:ext cx="186372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7" name="Formula" r:id="rId6" imgW="939800" imgH="151130" progId="Equation.Ribbit">
                  <p:embed/>
                </p:oleObj>
              </mc:Choice>
              <mc:Fallback>
                <p:oleObj name="Formula" r:id="rId6" imgW="939800" imgH="151130" progId="Equation.Ribbit">
                  <p:embed/>
                  <p:pic>
                    <p:nvPicPr>
                      <p:cNvPr id="0" name="Picture 3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6078" y="3213160"/>
                        <a:ext cx="1863725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5118100" y="3535363"/>
          <a:ext cx="142240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8" name="Formula" r:id="rId8" imgW="717550" imgH="130810" progId="Equation.Ribbit">
                  <p:embed/>
                </p:oleObj>
              </mc:Choice>
              <mc:Fallback>
                <p:oleObj name="Formula" r:id="rId8" imgW="717550" imgH="130810" progId="Equation.Ribbit">
                  <p:embed/>
                  <p:pic>
                    <p:nvPicPr>
                      <p:cNvPr id="0" name="Picture 3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8100" y="3535363"/>
                        <a:ext cx="142240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4040188" y="3849688"/>
          <a:ext cx="384333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9" name="Formula" r:id="rId10" imgW="1939290" imgH="153670" progId="Equation.Ribbit">
                  <p:embed/>
                </p:oleObj>
              </mc:Choice>
              <mc:Fallback>
                <p:oleObj name="Formula" r:id="rId10" imgW="1939290" imgH="153670" progId="Equation.Ribbit">
                  <p:embed/>
                  <p:pic>
                    <p:nvPicPr>
                      <p:cNvPr id="0" name="Picture 3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0188" y="3849688"/>
                        <a:ext cx="3843337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5138738" y="4203700"/>
          <a:ext cx="1557337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0" name="Formula" r:id="rId12" imgW="784860" imgH="137160" progId="Equation.Ribbit">
                  <p:embed/>
                </p:oleObj>
              </mc:Choice>
              <mc:Fallback>
                <p:oleObj name="Formula" r:id="rId12" imgW="784860" imgH="137160" progId="Equation.Ribbit">
                  <p:embed/>
                  <p:pic>
                    <p:nvPicPr>
                      <p:cNvPr id="0" name="Picture 3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8738" y="4203700"/>
                        <a:ext cx="1557337" cy="269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4217988" y="4551991"/>
          <a:ext cx="331470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1" name="Formula" r:id="rId14" imgW="1673860" imgH="142240" progId="Equation.Ribbit">
                  <p:embed/>
                </p:oleObj>
              </mc:Choice>
              <mc:Fallback>
                <p:oleObj name="Formula" r:id="rId14" imgW="1673860" imgH="142240" progId="Equation.Ribbit">
                  <p:embed/>
                  <p:pic>
                    <p:nvPicPr>
                      <p:cNvPr id="0" name="Picture 3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7988" y="4551991"/>
                        <a:ext cx="3314700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4" name="Object 12"/>
          <p:cNvGraphicFramePr>
            <a:graphicFrameLocks noChangeAspect="1"/>
          </p:cNvGraphicFramePr>
          <p:nvPr/>
        </p:nvGraphicFramePr>
        <p:xfrm>
          <a:off x="5192713" y="5027613"/>
          <a:ext cx="1290637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2" name="Formula" r:id="rId16" imgW="650240" imgH="130810" progId="Equation.Ribbit">
                  <p:embed/>
                </p:oleObj>
              </mc:Choice>
              <mc:Fallback>
                <p:oleObj name="Formula" r:id="rId16" imgW="650240" imgH="130810" progId="Equation.Ribbit">
                  <p:embed/>
                  <p:pic>
                    <p:nvPicPr>
                      <p:cNvPr id="0" name="Picture 3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2713" y="5027613"/>
                        <a:ext cx="1290637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/>
        </p:nvGraphicFramePr>
        <p:xfrm>
          <a:off x="3588709" y="5553075"/>
          <a:ext cx="9969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3" name="Formula" r:id="rId18" imgW="502920" imgH="182880" progId="Equation.Ribbit">
                  <p:embed/>
                </p:oleObj>
              </mc:Choice>
              <mc:Fallback>
                <p:oleObj name="Formula" r:id="rId18" imgW="502920" imgH="182880" progId="Equation.Ribbit">
                  <p:embed/>
                  <p:pic>
                    <p:nvPicPr>
                      <p:cNvPr id="0" name="Picture 3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8709" y="5553075"/>
                        <a:ext cx="9969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6" name="Object 14"/>
          <p:cNvGraphicFramePr>
            <a:graphicFrameLocks noChangeAspect="1"/>
          </p:cNvGraphicFramePr>
          <p:nvPr/>
        </p:nvGraphicFramePr>
        <p:xfrm>
          <a:off x="665492" y="5877344"/>
          <a:ext cx="21717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4" name="Formula" r:id="rId20" imgW="1094740" imgH="215900" progId="Equation.Ribbit">
                  <p:embed/>
                </p:oleObj>
              </mc:Choice>
              <mc:Fallback>
                <p:oleObj name="Formula" r:id="rId20" imgW="1094740" imgH="215900" progId="Equation.Ribbit">
                  <p:embed/>
                  <p:pic>
                    <p:nvPicPr>
                      <p:cNvPr id="0" name="Picture 3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492" y="5877344"/>
                        <a:ext cx="2171700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7" name="Object 15"/>
          <p:cNvGraphicFramePr>
            <a:graphicFrameLocks noChangeAspect="1"/>
          </p:cNvGraphicFramePr>
          <p:nvPr/>
        </p:nvGraphicFramePr>
        <p:xfrm>
          <a:off x="4945183" y="5471483"/>
          <a:ext cx="2078037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5" name="Formula" r:id="rId22" imgW="1047750" imgH="146050" progId="Equation.Ribbit">
                  <p:embed/>
                </p:oleObj>
              </mc:Choice>
              <mc:Fallback>
                <p:oleObj name="Formula" r:id="rId22" imgW="1047750" imgH="146050" progId="Equation.Ribbit">
                  <p:embed/>
                  <p:pic>
                    <p:nvPicPr>
                      <p:cNvPr id="0" name="Picture 3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5183" y="5471483"/>
                        <a:ext cx="2078037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8" name="Object 16"/>
          <p:cNvGraphicFramePr>
            <a:graphicFrameLocks noChangeAspect="1"/>
          </p:cNvGraphicFramePr>
          <p:nvPr/>
        </p:nvGraphicFramePr>
        <p:xfrm>
          <a:off x="4921250" y="5816061"/>
          <a:ext cx="22828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6" name="Formula" r:id="rId24" imgW="1150620" imgH="172720" progId="Equation.Ribbit">
                  <p:embed/>
                </p:oleObj>
              </mc:Choice>
              <mc:Fallback>
                <p:oleObj name="Formula" r:id="rId24" imgW="1150620" imgH="172720" progId="Equation.Ribbit">
                  <p:embed/>
                  <p:pic>
                    <p:nvPicPr>
                      <p:cNvPr id="0" name="Picture 3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0" y="5816061"/>
                        <a:ext cx="2282825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椭圆 19"/>
          <p:cNvSpPr/>
          <p:nvPr/>
        </p:nvSpPr>
        <p:spPr>
          <a:xfrm>
            <a:off x="9575322" y="3174521"/>
            <a:ext cx="1121434" cy="6383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10714008" y="2915728"/>
            <a:ext cx="1165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test oracle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23" name="直接箭头连接符 22"/>
          <p:cNvCxnSpPr>
            <a:stCxn id="21" idx="1"/>
          </p:cNvCxnSpPr>
          <p:nvPr/>
        </p:nvCxnSpPr>
        <p:spPr>
          <a:xfrm flipH="1">
            <a:off x="10351698" y="3100394"/>
            <a:ext cx="362310" cy="7412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椭圆 23"/>
          <p:cNvSpPr/>
          <p:nvPr/>
        </p:nvSpPr>
        <p:spPr>
          <a:xfrm>
            <a:off x="9575321" y="4468483"/>
            <a:ext cx="310552" cy="6009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3191773" y="6245524"/>
            <a:ext cx="4907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test </a:t>
            </a:r>
            <a:r>
              <a:rPr lang="en-US" altLang="zh-CN" dirty="0" smtClean="0">
                <a:solidFill>
                  <a:srgbClr val="FF0000"/>
                </a:solidFill>
              </a:rPr>
              <a:t>oracle is fresh and has no partner oracle at id</a:t>
            </a:r>
            <a:r>
              <a:rPr lang="en-US" altLang="zh-CN" baseline="-25000" dirty="0" smtClean="0">
                <a:solidFill>
                  <a:srgbClr val="FF0000"/>
                </a:solidFill>
              </a:rPr>
              <a:t>1</a:t>
            </a:r>
            <a:endParaRPr lang="zh-CN" altLang="en-US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897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4" grpId="0" animBg="1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chemeClr val="accent1">
                    <a:lumMod val="50000"/>
                  </a:schemeClr>
                </a:solidFill>
              </a:rPr>
              <a:t>Insecurity </a:t>
            </a:r>
            <a:r>
              <a:rPr lang="en-US" altLang="zh-CN" b="1" dirty="0">
                <a:solidFill>
                  <a:schemeClr val="accent1">
                    <a:lumMod val="50000"/>
                  </a:schemeClr>
                </a:solidFill>
              </a:rPr>
              <a:t>of </a:t>
            </a:r>
            <a:r>
              <a:rPr lang="en-US" altLang="zh-CN" b="1" dirty="0" smtClean="0">
                <a:solidFill>
                  <a:schemeClr val="accent1">
                    <a:lumMod val="50000"/>
                  </a:schemeClr>
                </a:solidFill>
              </a:rPr>
              <a:t>the KF scheme: Problems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961" y="1789081"/>
            <a:ext cx="11943521" cy="4180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3958447" y="3214687"/>
          <a:ext cx="1639888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06" name="Formula" r:id="rId4" imgW="826770" imgH="139700" progId="Equation.Ribbit">
                  <p:embed/>
                </p:oleObj>
              </mc:Choice>
              <mc:Fallback>
                <p:oleObj name="Formula" r:id="rId4" imgW="826770" imgH="139700" progId="Equation.Ribbit">
                  <p:embed/>
                  <p:pic>
                    <p:nvPicPr>
                      <p:cNvPr id="0" name="Picture 3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8447" y="3214687"/>
                        <a:ext cx="1639888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5856078" y="3213160"/>
          <a:ext cx="186372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07" name="Formula" r:id="rId6" imgW="939800" imgH="151130" progId="Equation.Ribbit">
                  <p:embed/>
                </p:oleObj>
              </mc:Choice>
              <mc:Fallback>
                <p:oleObj name="Formula" r:id="rId6" imgW="939800" imgH="151130" progId="Equation.Ribbit">
                  <p:embed/>
                  <p:pic>
                    <p:nvPicPr>
                      <p:cNvPr id="0" name="Picture 3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6078" y="3213160"/>
                        <a:ext cx="1863725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5118100" y="3535363"/>
          <a:ext cx="142240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08" name="Formula" r:id="rId8" imgW="717550" imgH="130810" progId="Equation.Ribbit">
                  <p:embed/>
                </p:oleObj>
              </mc:Choice>
              <mc:Fallback>
                <p:oleObj name="Formula" r:id="rId8" imgW="717550" imgH="130810" progId="Equation.Ribbit">
                  <p:embed/>
                  <p:pic>
                    <p:nvPicPr>
                      <p:cNvPr id="0" name="Picture 3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8100" y="3535363"/>
                        <a:ext cx="142240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4040188" y="3849688"/>
          <a:ext cx="384333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09" name="Formula" r:id="rId10" imgW="1939290" imgH="153670" progId="Equation.Ribbit">
                  <p:embed/>
                </p:oleObj>
              </mc:Choice>
              <mc:Fallback>
                <p:oleObj name="Formula" r:id="rId10" imgW="1939290" imgH="153670" progId="Equation.Ribbit">
                  <p:embed/>
                  <p:pic>
                    <p:nvPicPr>
                      <p:cNvPr id="0" name="Picture 3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0188" y="3849688"/>
                        <a:ext cx="3843337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5138738" y="4203700"/>
          <a:ext cx="1557337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0" name="Formula" r:id="rId12" imgW="784860" imgH="137160" progId="Equation.Ribbit">
                  <p:embed/>
                </p:oleObj>
              </mc:Choice>
              <mc:Fallback>
                <p:oleObj name="Formula" r:id="rId12" imgW="784860" imgH="137160" progId="Equation.Ribbit">
                  <p:embed/>
                  <p:pic>
                    <p:nvPicPr>
                      <p:cNvPr id="0" name="Picture 3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8738" y="4203700"/>
                        <a:ext cx="1557337" cy="269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4217988" y="4551991"/>
          <a:ext cx="331470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1" name="Formula" r:id="rId14" imgW="1673860" imgH="142240" progId="Equation.Ribbit">
                  <p:embed/>
                </p:oleObj>
              </mc:Choice>
              <mc:Fallback>
                <p:oleObj name="Formula" r:id="rId14" imgW="1673860" imgH="142240" progId="Equation.Ribbit">
                  <p:embed/>
                  <p:pic>
                    <p:nvPicPr>
                      <p:cNvPr id="0" name="Picture 3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7988" y="4551991"/>
                        <a:ext cx="3314700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4" name="Object 12"/>
          <p:cNvGraphicFramePr>
            <a:graphicFrameLocks noChangeAspect="1"/>
          </p:cNvGraphicFramePr>
          <p:nvPr/>
        </p:nvGraphicFramePr>
        <p:xfrm>
          <a:off x="5192713" y="5027613"/>
          <a:ext cx="1290637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2" name="Formula" r:id="rId16" imgW="650240" imgH="130810" progId="Equation.Ribbit">
                  <p:embed/>
                </p:oleObj>
              </mc:Choice>
              <mc:Fallback>
                <p:oleObj name="Formula" r:id="rId16" imgW="650240" imgH="130810" progId="Equation.Ribbit">
                  <p:embed/>
                  <p:pic>
                    <p:nvPicPr>
                      <p:cNvPr id="0" name="Picture 3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2713" y="5027613"/>
                        <a:ext cx="1290637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/>
        </p:nvGraphicFramePr>
        <p:xfrm>
          <a:off x="3588709" y="5553075"/>
          <a:ext cx="9969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3" name="Formula" r:id="rId18" imgW="502920" imgH="182880" progId="Equation.Ribbit">
                  <p:embed/>
                </p:oleObj>
              </mc:Choice>
              <mc:Fallback>
                <p:oleObj name="Formula" r:id="rId18" imgW="502920" imgH="182880" progId="Equation.Ribbit">
                  <p:embed/>
                  <p:pic>
                    <p:nvPicPr>
                      <p:cNvPr id="0" name="Picture 3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8709" y="5553075"/>
                        <a:ext cx="9969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6" name="Object 14"/>
          <p:cNvGraphicFramePr>
            <a:graphicFrameLocks noChangeAspect="1"/>
          </p:cNvGraphicFramePr>
          <p:nvPr/>
        </p:nvGraphicFramePr>
        <p:xfrm>
          <a:off x="665492" y="5877344"/>
          <a:ext cx="21717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4" name="Formula" r:id="rId20" imgW="1094740" imgH="215900" progId="Equation.Ribbit">
                  <p:embed/>
                </p:oleObj>
              </mc:Choice>
              <mc:Fallback>
                <p:oleObj name="Formula" r:id="rId20" imgW="1094740" imgH="215900" progId="Equation.Ribbit">
                  <p:embed/>
                  <p:pic>
                    <p:nvPicPr>
                      <p:cNvPr id="0" name="Picture 3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492" y="5877344"/>
                        <a:ext cx="2171700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7" name="Object 15"/>
          <p:cNvGraphicFramePr>
            <a:graphicFrameLocks noChangeAspect="1"/>
          </p:cNvGraphicFramePr>
          <p:nvPr/>
        </p:nvGraphicFramePr>
        <p:xfrm>
          <a:off x="4945183" y="5471483"/>
          <a:ext cx="2078037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5" name="Formula" r:id="rId22" imgW="1047750" imgH="146050" progId="Equation.Ribbit">
                  <p:embed/>
                </p:oleObj>
              </mc:Choice>
              <mc:Fallback>
                <p:oleObj name="Formula" r:id="rId22" imgW="1047750" imgH="146050" progId="Equation.Ribbit">
                  <p:embed/>
                  <p:pic>
                    <p:nvPicPr>
                      <p:cNvPr id="0" name="Picture 3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5183" y="5471483"/>
                        <a:ext cx="2078037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8" name="Object 16"/>
          <p:cNvGraphicFramePr>
            <a:graphicFrameLocks noChangeAspect="1"/>
          </p:cNvGraphicFramePr>
          <p:nvPr/>
        </p:nvGraphicFramePr>
        <p:xfrm>
          <a:off x="4921250" y="5816061"/>
          <a:ext cx="22828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6" name="Formula" r:id="rId24" imgW="1150620" imgH="172720" progId="Equation.Ribbit">
                  <p:embed/>
                </p:oleObj>
              </mc:Choice>
              <mc:Fallback>
                <p:oleObj name="Formula" r:id="rId24" imgW="1150620" imgH="172720" progId="Equation.Ribbit">
                  <p:embed/>
                  <p:pic>
                    <p:nvPicPr>
                      <p:cNvPr id="0" name="Picture 3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0" y="5816061"/>
                        <a:ext cx="2282825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8271985" y="2761213"/>
            <a:ext cx="2353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Not </a:t>
            </a:r>
            <a:r>
              <a:rPr lang="en-US" altLang="zh-CN" dirty="0" smtClean="0">
                <a:solidFill>
                  <a:srgbClr val="FF0000"/>
                </a:solidFill>
              </a:rPr>
              <a:t>tied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to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session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info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</a:p>
          <a:p>
            <a:r>
              <a:rPr lang="zh-CN" altLang="en-US" dirty="0" smtClean="0">
                <a:solidFill>
                  <a:srgbClr val="FF0000"/>
                </a:solidFill>
              </a:rPr>
              <a:t>   </a:t>
            </a:r>
            <a:r>
              <a:rPr lang="en-US" altLang="zh-CN" dirty="0" smtClean="0">
                <a:solidFill>
                  <a:srgbClr val="FF0000"/>
                </a:solidFill>
              </a:rPr>
              <a:t>unknown </a:t>
            </a:r>
            <a:r>
              <a:rPr lang="en-US" altLang="zh-CN" dirty="0" smtClean="0">
                <a:solidFill>
                  <a:srgbClr val="FF0000"/>
                </a:solidFill>
              </a:rPr>
              <a:t>key share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23" name="直接箭头连接符 22"/>
          <p:cNvCxnSpPr/>
          <p:nvPr/>
        </p:nvCxnSpPr>
        <p:spPr>
          <a:xfrm>
            <a:off x="8983427" y="3441750"/>
            <a:ext cx="793631" cy="11041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椭圆 23"/>
          <p:cNvSpPr/>
          <p:nvPr/>
        </p:nvSpPr>
        <p:spPr>
          <a:xfrm>
            <a:off x="9575321" y="4468483"/>
            <a:ext cx="310552" cy="6009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2162446" y="6245524"/>
            <a:ext cx="75765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One</a:t>
            </a:r>
            <a:r>
              <a:rPr lang="en-US" altLang="zh-CN" dirty="0" smtClean="0">
                <a:solidFill>
                  <a:srgbClr val="FF0000"/>
                </a:solidFill>
              </a:rPr>
              <a:t>-time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CCA</a:t>
            </a:r>
            <a:r>
              <a:rPr lang="en-US" altLang="zh-CN" dirty="0" smtClean="0">
                <a:solidFill>
                  <a:srgbClr val="FF0000"/>
                </a:solidFill>
              </a:rPr>
              <a:t> attack </a:t>
            </a:r>
            <a:r>
              <a:rPr lang="en-US" altLang="zh-CN" dirty="0" smtClean="0">
                <a:solidFill>
                  <a:srgbClr val="FF0000"/>
                </a:solidFill>
              </a:rPr>
              <a:t>against </a:t>
            </a:r>
            <a:r>
              <a:rPr lang="en-US" altLang="zh-CN" dirty="0" smtClean="0">
                <a:solidFill>
                  <a:srgbClr val="FF0000"/>
                </a:solidFill>
              </a:rPr>
              <a:t>the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KEM</a:t>
            </a:r>
            <a:r>
              <a:rPr lang="zh-CN" altLang="zh-CN" sz="2000" b="1" dirty="0" smtClean="0">
                <a:solidFill>
                  <a:srgbClr val="FF0000"/>
                </a:solidFill>
              </a:rPr>
              <a:t>,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CPA-secure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KEM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does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not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suffice</a:t>
            </a:r>
            <a:endParaRPr lang="zh-CN" altLang="en-US" baseline="-25000" dirty="0">
              <a:solidFill>
                <a:srgbClr val="FF0000"/>
              </a:solidFill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3640347" y="5451894"/>
            <a:ext cx="966159" cy="4485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4" name="直接箭头连接符 33"/>
          <p:cNvCxnSpPr>
            <a:endCxn id="32" idx="4"/>
          </p:cNvCxnSpPr>
          <p:nvPr/>
        </p:nvCxnSpPr>
        <p:spPr>
          <a:xfrm flipV="1">
            <a:off x="3329796" y="5900468"/>
            <a:ext cx="793631" cy="46582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8897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chemeClr val="accent1">
                    <a:lumMod val="50000"/>
                  </a:schemeClr>
                </a:solidFill>
              </a:rPr>
              <a:t>How</a:t>
            </a:r>
            <a:r>
              <a:rPr lang="en-US" altLang="zh-CN" b="1" dirty="0" smtClean="0">
                <a:solidFill>
                  <a:schemeClr val="accent1">
                    <a:lumMod val="50000"/>
                  </a:schemeClr>
                </a:solidFill>
              </a:rPr>
              <a:t> to remedy the KF scheme?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 </a:t>
            </a:r>
            <a:r>
              <a:rPr lang="en-US" altLang="zh-CN" sz="3600" dirty="0" smtClean="0"/>
              <a:t>Main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idea</a:t>
            </a:r>
            <a:r>
              <a:rPr lang="en-US" altLang="zh-CN" sz="3600" dirty="0" smtClean="0"/>
              <a:t> </a:t>
            </a:r>
            <a:endParaRPr lang="en-US" altLang="zh-CN" sz="3600" dirty="0" smtClean="0"/>
          </a:p>
          <a:p>
            <a:pPr lvl="1"/>
            <a:r>
              <a:rPr lang="en-US" altLang="zh-CN" sz="3200" b="1" dirty="0" smtClean="0"/>
              <a:t> </a:t>
            </a:r>
            <a:r>
              <a:rPr lang="en-US" altLang="zh-CN" sz="3200" dirty="0" smtClean="0"/>
              <a:t>Enhance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the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security</a:t>
            </a:r>
            <a:r>
              <a:rPr lang="en-US" altLang="zh-CN" sz="3200" dirty="0" smtClean="0"/>
              <a:t> of </a:t>
            </a:r>
            <a:r>
              <a:rPr lang="en-US" altLang="zh-CN" sz="3200" dirty="0" smtClean="0"/>
              <a:t>KEM</a:t>
            </a:r>
          </a:p>
          <a:p>
            <a:pPr lvl="2"/>
            <a:r>
              <a:rPr lang="en-US" altLang="zh-CN" sz="2800" dirty="0" smtClean="0"/>
              <a:t>CPA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to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one-time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CCA</a:t>
            </a:r>
            <a:endParaRPr lang="en-US" altLang="zh-CN" sz="2800" dirty="0" smtClean="0"/>
          </a:p>
          <a:p>
            <a:pPr marL="457200" lvl="1" indent="0">
              <a:buNone/>
            </a:pPr>
            <a:endParaRPr lang="en-US" altLang="zh-CN" sz="3200" dirty="0"/>
          </a:p>
          <a:p>
            <a:pPr lvl="1"/>
            <a:r>
              <a:rPr lang="en-US" altLang="zh-CN" sz="3200" dirty="0" smtClean="0"/>
              <a:t>Employ</a:t>
            </a:r>
            <a:r>
              <a:rPr lang="en-US" altLang="zh-CN" sz="3200" dirty="0" smtClean="0"/>
              <a:t> </a:t>
            </a:r>
            <a:r>
              <a:rPr lang="en-US" altLang="zh-CN" sz="3200" dirty="0" smtClean="0"/>
              <a:t>Key Derivation function </a:t>
            </a:r>
          </a:p>
          <a:p>
            <a:pPr lvl="2"/>
            <a:r>
              <a:rPr lang="en-US" altLang="zh-CN" sz="2800" dirty="0"/>
              <a:t>bind the session key with session specific </a:t>
            </a:r>
            <a:r>
              <a:rPr lang="en-US" altLang="zh-CN" sz="2800" dirty="0" smtClean="0"/>
              <a:t>information</a:t>
            </a:r>
            <a:r>
              <a:rPr lang="zh-CN" altLang="en-US" sz="2800" dirty="0"/>
              <a:t> </a:t>
            </a:r>
            <a:r>
              <a:rPr lang="en-US" altLang="zh-CN" sz="2800" dirty="0" smtClean="0"/>
              <a:t>to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defend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active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attacks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916200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2406</TotalTime>
  <Words>637</Words>
  <Application>Microsoft Macintosh PowerPoint</Application>
  <PresentationFormat>自定义</PresentationFormat>
  <Paragraphs>97</Paragraphs>
  <Slides>14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嵌入的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6" baseType="lpstr">
      <vt:lpstr>Office 主题</vt:lpstr>
      <vt:lpstr>Formula</vt:lpstr>
      <vt:lpstr>Two-message Key Exchange with Strong Security from Ideal Lattices</vt:lpstr>
      <vt:lpstr>Background: Two-message Key Exchange (TMKE)</vt:lpstr>
      <vt:lpstr>The Simplest Example of TMKE</vt:lpstr>
      <vt:lpstr>Motivation</vt:lpstr>
      <vt:lpstr>Overview of Our Results</vt:lpstr>
      <vt:lpstr>The KF scheme</vt:lpstr>
      <vt:lpstr>Insecurity of the KF scheme: Attack</vt:lpstr>
      <vt:lpstr>Insecurity of the KF scheme: Problems</vt:lpstr>
      <vt:lpstr>How to remedy the KF scheme?</vt:lpstr>
      <vt:lpstr>Our New Generic TMKE Protocol</vt:lpstr>
      <vt:lpstr>A New Generic TMKE Protocol</vt:lpstr>
      <vt:lpstr>Instantiations from Ideal Lattices</vt:lpstr>
      <vt:lpstr>Efficient OTKEM from Ideal Lattices</vt:lpstr>
      <vt:lpstr>PowerPoint 演示文稿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Strongly Secure Authenticated Key Exchange in the Standard Model</dc:title>
  <dc:creator>YZ</dc:creator>
  <cp:lastModifiedBy>yu chen</cp:lastModifiedBy>
  <cp:revision>186</cp:revision>
  <dcterms:created xsi:type="dcterms:W3CDTF">2015-12-15T12:55:38Z</dcterms:created>
  <dcterms:modified xsi:type="dcterms:W3CDTF">2018-04-17T06:15:05Z</dcterms:modified>
</cp:coreProperties>
</file>